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66" r:id="rId3"/>
    <p:sldId id="257" r:id="rId4"/>
    <p:sldId id="278" r:id="rId5"/>
    <p:sldId id="280" r:id="rId6"/>
    <p:sldId id="273" r:id="rId7"/>
    <p:sldId id="277" r:id="rId8"/>
    <p:sldId id="284" r:id="rId9"/>
    <p:sldId id="262" r:id="rId10"/>
    <p:sldId id="275" r:id="rId11"/>
    <p:sldId id="276" r:id="rId12"/>
    <p:sldId id="259" r:id="rId13"/>
    <p:sldId id="261" r:id="rId14"/>
    <p:sldId id="258" r:id="rId15"/>
    <p:sldId id="282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7333" autoAdjust="0"/>
  </p:normalViewPr>
  <p:slideViewPr>
    <p:cSldViewPr>
      <p:cViewPr varScale="1">
        <p:scale>
          <a:sx n="52" d="100"/>
          <a:sy n="52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B94478-7699-48B4-89B6-411FC7D91642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852876-8D16-4F42-89B6-C9DEEC53D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852876-8D16-4F42-89B6-C9DEEC53D8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smtClean="0"/>
              <a:t>Now it’s time to determine the keywords for your topic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Read </a:t>
            </a:r>
            <a:r>
              <a:rPr lang="en-US" i="1" smtClean="0"/>
              <a:t>Keyword Search Worksheet </a:t>
            </a:r>
            <a:r>
              <a:rPr lang="en-US" smtClean="0"/>
              <a:t>aloud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Model how to determine keywords from sentence or question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Instruct student to include Ancient Egypt as one of the keywords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smtClean="0"/>
              <a:t>Students add other keywords to their sheet</a:t>
            </a: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528A56-E0BA-46E8-8F6F-78C417B1C59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b="1" dirty="0" smtClean="0"/>
              <a:t>Now it’s time to determine the keywords for your topic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Read </a:t>
            </a:r>
            <a:r>
              <a:rPr lang="en-US" i="1" dirty="0" smtClean="0"/>
              <a:t>Keyword Search Worksheet </a:t>
            </a:r>
            <a:r>
              <a:rPr lang="en-US" dirty="0" smtClean="0"/>
              <a:t>aloud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Model how to determine keywords from sentence or question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Instruct student to include Ancient Egypt as one of the keywords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 dirty="0" smtClean="0"/>
              <a:t>Students add other keywords to their sheet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427F85-1573-4863-A03E-6DF2871C628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I am going to show you ways to make your online searching experience a positive one!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EC4882-B183-4BFC-B0C1-F5393966EAE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Boolean Operators are how you join two or more keywords to refine your search </a:t>
            </a:r>
            <a:r>
              <a:rPr lang="en-US" dirty="0" smtClean="0"/>
              <a:t>results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Depending on what Boolean Operator you use, you can narrow or expand your search results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Arial" charset="0"/>
              </a:rPr>
              <a:t>Using AND narrows a search by combining terms; it will give you documents that have both the search terms you entered</a:t>
            </a: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For example, if you just used keyword </a:t>
            </a:r>
            <a:r>
              <a:rPr lang="en-US" dirty="0" smtClean="0"/>
              <a:t>“pyramid” </a:t>
            </a:r>
            <a:r>
              <a:rPr lang="en-US" dirty="0" smtClean="0"/>
              <a:t>you’d also get websites about the food pyramid in your search results … not </a:t>
            </a:r>
            <a:r>
              <a:rPr lang="en-US" dirty="0" smtClean="0"/>
              <a:t>relevant if doing research on Egypt.  But </a:t>
            </a:r>
            <a:r>
              <a:rPr lang="en-US" dirty="0" smtClean="0"/>
              <a:t>if you join two keywords – </a:t>
            </a:r>
            <a:r>
              <a:rPr lang="en-US" dirty="0" smtClean="0"/>
              <a:t>Pyramid AND Egypt - </a:t>
            </a:r>
            <a:r>
              <a:rPr lang="en-US" dirty="0" smtClean="0"/>
              <a:t>you’ll get pages with both </a:t>
            </a:r>
            <a:r>
              <a:rPr lang="en-US" dirty="0" smtClean="0"/>
              <a:t>Egypt </a:t>
            </a:r>
            <a:r>
              <a:rPr lang="en-US" dirty="0" smtClean="0"/>
              <a:t>and pyramid (eliminates food pyramid in results</a:t>
            </a:r>
            <a:r>
              <a:rPr lang="en-US" dirty="0" smtClean="0"/>
              <a:t>)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 charset="0"/>
              </a:rPr>
              <a:t>Using OR broadens a search to include results that contain either of the words you type. OR is a good tool to use when there are several common spellings or synonyms of a word, for example Cars OR Automobiles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Monotype Sorts" pitchFamily="1" charset="2"/>
              <a:buNone/>
              <a:defRPr/>
            </a:pPr>
            <a:r>
              <a:rPr lang="en-US" dirty="0" smtClean="0">
                <a:latin typeface="Arial" charset="0"/>
              </a:rPr>
              <a:t>Using NOT will narrow a search by keeping out certain search terms. NOT gives us documents that contain one, but not the other, of the search terms you enter, for example:  Dolphins NOT Miami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442785-B717-40AB-B996-0EF7D3782CB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Use advanced search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Show students how to cite, bookmark, e-mail, print</a:t>
            </a: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96D468-4C42-453F-BDDD-0C1ED79B4E6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C8981A-A273-4E25-9FA8-682514EEDEB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EA2D9D-5E8F-4A5D-ADDF-5D32EA47F26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79028E-3263-41F8-AC62-5DCF2A848D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NEGATIVE - Too much information, information not relevant, accurate or reliable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POSITIVE - Convenient, don’t have to leave your house, can find just about everything on the internet, always available</a:t>
            </a:r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9BED02E-D72E-47A1-B3C1-E0EA55A2481D}" type="slidenum">
              <a:rPr lang="en-US" sz="1200">
                <a:latin typeface="Calibri" pitchFamily="34" charset="0"/>
              </a:rPr>
              <a:pPr algn="r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811CAC2-7B76-47F5-962F-CBAB6B37C4E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5D8D3D-38FE-4A4A-BA3E-37348DEB2FF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AD6C69-D264-4DDB-B276-5FDD72B672D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70C02C-E529-4CE7-B266-F5904990008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58F736-A030-4F68-B34A-EF9C778C5AB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C67C1-2B37-4A38-AD12-01C8C59EDB36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F0DBA-FC0D-40FE-AE67-DD8240DDB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B0A21-A94D-4AD1-9A75-899B31FDEF47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FDD2B-72D7-4712-B8CD-8EC7D1EA3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213D6-B479-4138-8CCC-84AF550C6EE4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2CDA5-EB16-4790-9642-A3E9676D3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D2677-90D6-4D8E-8C04-D27747D9B161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3C32A-2CEB-4720-B9DE-289B36D96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FB4BB-6A59-47AB-94F7-18D8297AEE7A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1E802-D17F-4A55-B9D5-15790525C4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A14B8-12A9-426B-9025-5C0859F9A1A8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C58FB-4029-4087-B796-922CF6754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F8605-C977-43E7-9446-BFB5229A6B79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8DBDC-1052-40CF-9215-A9905D6094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49446-44A0-48BC-BF5E-6D040A4BF30A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0745D-2EC7-461C-8029-F7206BB34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7EE39-58B5-4817-9B1C-DDFEF5EE07E2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CE1D-C7D5-49E7-9DD2-6888D63F9A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03FF-575E-4486-A9D9-5AA2EE2D8166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4FF53-7384-425B-8F3C-9B755A31D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BC4DC-F958-406D-8C49-F0E8AF6C528A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7DBC6-700F-4F3D-8815-BA227413B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CB342B-8868-487C-BDFD-666EC14C5370}" type="datetimeFigureOut">
              <a:rPr lang="en-US"/>
              <a:pPr>
                <a:defRPr/>
              </a:pPr>
              <a:t>2/26/2012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E7B97ED-22DE-499E-BE7E-2E931B8CC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0" r:id="rId2"/>
    <p:sldLayoutId id="2147483789" r:id="rId3"/>
    <p:sldLayoutId id="2147483788" r:id="rId4"/>
    <p:sldLayoutId id="2147483787" r:id="rId5"/>
    <p:sldLayoutId id="2147483786" r:id="rId6"/>
    <p:sldLayoutId id="2147483785" r:id="rId7"/>
    <p:sldLayoutId id="2147483784" r:id="rId8"/>
    <p:sldLayoutId id="2147483792" r:id="rId9"/>
    <p:sldLayoutId id="2147483783" r:id="rId10"/>
    <p:sldLayoutId id="21474837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estlake-library.wikispaces.com/Lord+of+the+Flie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estlake.follettdestiny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estlake-library.wikispaces.com/Lord+of+the+Flies" TargetMode="External"/><Relationship Id="rId5" Type="http://schemas.openxmlformats.org/officeDocument/2006/relationships/hyperlink" Target="http://go.galegroup.com/ps/start.do?p=GVRL&amp;u=nysl_me_westlake&amp;authCount=1" TargetMode="External"/><Relationship Id="rId4" Type="http://schemas.openxmlformats.org/officeDocument/2006/relationships/hyperlink" Target="http://www.easywls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yoAWC9KgpOM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400"/>
            <a:ext cx="7851648" cy="1828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600" i="1" dirty="0" smtClean="0"/>
              <a:t>Lord of the Flies</a:t>
            </a:r>
            <a:br>
              <a:rPr lang="en-US" sz="7600" i="1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r>
              <a:rPr lang="en-US" sz="6000" dirty="0" smtClean="0"/>
              <a:t>Research Project</a:t>
            </a:r>
            <a:endParaRPr lang="en-US" sz="6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09600" y="4343400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en-US" sz="3600" dirty="0" smtClean="0"/>
              <a:t>Information Seeking Strategies</a:t>
            </a:r>
          </a:p>
          <a:p>
            <a:pPr marR="0" eaLnBrk="1" hangingPunct="1">
              <a:lnSpc>
                <a:spcPct val="90000"/>
              </a:lnSpc>
            </a:pPr>
            <a:r>
              <a:rPr lang="en-US" sz="3600" dirty="0" smtClean="0"/>
              <a:t>Location and Access of Sources</a:t>
            </a:r>
          </a:p>
          <a:p>
            <a:pPr marR="0" eaLnBrk="1" hangingPunct="1">
              <a:lnSpc>
                <a:spcPct val="90000"/>
              </a:lnSpc>
            </a:pPr>
            <a:endParaRPr lang="en-US" sz="1600" dirty="0" smtClean="0"/>
          </a:p>
          <a:p>
            <a:pPr marR="0" eaLnBrk="1" hangingPunct="1">
              <a:lnSpc>
                <a:spcPct val="90000"/>
              </a:lnSpc>
            </a:pPr>
            <a:r>
              <a:rPr lang="en-US" sz="3400" i="1" dirty="0" smtClean="0"/>
              <a:t>Mrs. Knopp, Library Media Specialist</a:t>
            </a:r>
          </a:p>
        </p:txBody>
      </p:sp>
      <p:pic>
        <p:nvPicPr>
          <p:cNvPr id="6" name="Picture 5" descr="lord-of-the-flies-book-cov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00231">
            <a:off x="864512" y="1394741"/>
            <a:ext cx="1559411" cy="258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Phrases as Keywords</a:t>
            </a:r>
          </a:p>
        </p:txBody>
      </p:sp>
      <p:sp>
        <p:nvSpPr>
          <p:cNvPr id="27650" name="Content Placeholder 4"/>
          <p:cNvSpPr>
            <a:spLocks noGrp="1"/>
          </p:cNvSpPr>
          <p:nvPr>
            <p:ph idx="1"/>
          </p:nvPr>
        </p:nvSpPr>
        <p:spPr>
          <a:xfrm>
            <a:off x="914400" y="2209800"/>
            <a:ext cx="8229600" cy="3962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600" dirty="0" smtClean="0"/>
              <a:t>Phrases may need to be put in “quotations marks”</a:t>
            </a:r>
            <a:endParaRPr lang="en-US" sz="3600" dirty="0" smtClean="0"/>
          </a:p>
          <a:p>
            <a:pPr lvl="1" eaLnBrk="1" hangingPunct="1"/>
            <a:r>
              <a:rPr lang="en-US" sz="3400" i="1" dirty="0" smtClean="0"/>
              <a:t>“Great Depression”</a:t>
            </a:r>
          </a:p>
          <a:p>
            <a:pPr lvl="1" eaLnBrk="1" hangingPunct="1"/>
            <a:r>
              <a:rPr lang="en-US" sz="3400" i="1" dirty="0" smtClean="0"/>
              <a:t>“Air bags”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600" dirty="0" smtClean="0"/>
              <a:t>These terms need to be found together at all times in the same order</a:t>
            </a:r>
            <a:endParaRPr lang="en-US" sz="3600" dirty="0" smtClean="0"/>
          </a:p>
          <a:p>
            <a:pPr eaLnBrk="1" hangingPunct="1">
              <a:buFont typeface="Wingdings 2" pitchFamily="18" charset="2"/>
              <a:buNone/>
            </a:pPr>
            <a:endParaRPr lang="en-US" sz="3600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Keyword vs. Subject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14400" y="2438400"/>
            <a:ext cx="7772400" cy="396240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i="1" u="sng" dirty="0" smtClean="0"/>
              <a:t>Keyword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i="1" dirty="0" smtClean="0"/>
              <a:t>Searches for keyword anywhere in document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i="1" dirty="0" smtClean="0"/>
              <a:t>Less focused/greater number of results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3600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i="1" u="sng" dirty="0" smtClean="0"/>
              <a:t>Subject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i="1" dirty="0" smtClean="0"/>
              <a:t>Searches for keyword in subject heading only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i="1" dirty="0" smtClean="0"/>
              <a:t>More focused/fewer number of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Boolean Operators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038600"/>
          </a:xfrm>
        </p:spPr>
        <p:txBody>
          <a:bodyPr/>
          <a:lstStyle/>
          <a:p>
            <a:pPr eaLnBrk="1" hangingPunct="1"/>
            <a:r>
              <a:rPr lang="en-US" sz="4400" smtClean="0"/>
              <a:t>Use </a:t>
            </a:r>
            <a:r>
              <a:rPr lang="en-US" sz="4400" b="1" smtClean="0"/>
              <a:t>Boolean operators (AND OR NOT) </a:t>
            </a:r>
            <a:r>
              <a:rPr lang="en-US" sz="4400" smtClean="0"/>
              <a:t>to join two or more keywords together </a:t>
            </a:r>
          </a:p>
          <a:p>
            <a:pPr eaLnBrk="1" hangingPunct="1"/>
            <a:r>
              <a:rPr lang="en-US" sz="4400" smtClean="0"/>
              <a:t>Will either </a:t>
            </a:r>
            <a:r>
              <a:rPr lang="en-US" sz="4400" u="sng" smtClean="0"/>
              <a:t>narrow</a:t>
            </a:r>
            <a:r>
              <a:rPr lang="en-US" sz="4400" smtClean="0"/>
              <a:t> or </a:t>
            </a:r>
            <a:r>
              <a:rPr lang="en-US" sz="4400" u="sng" smtClean="0"/>
              <a:t>expand</a:t>
            </a:r>
            <a:r>
              <a:rPr lang="en-US" sz="4400" smtClean="0"/>
              <a:t> your search results</a:t>
            </a:r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dirty="0" smtClean="0"/>
              <a:t>Boolean Operators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458200" cy="4525963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AND</a:t>
            </a:r>
            <a:r>
              <a:rPr lang="en-US" sz="3200" dirty="0" smtClean="0"/>
              <a:t> - All the terms joined by "AND" must appear in the pages or documents. </a:t>
            </a:r>
            <a:r>
              <a:rPr lang="en-US" sz="2000" i="1" dirty="0" smtClean="0"/>
              <a:t>(narrow</a:t>
            </a:r>
            <a:r>
              <a:rPr lang="en-US" sz="2000" i="1" dirty="0" smtClean="0"/>
              <a:t>)</a:t>
            </a:r>
          </a:p>
          <a:p>
            <a:pPr lvl="1" eaLnBrk="1" hangingPunct="1"/>
            <a:r>
              <a:rPr lang="en-US" sz="1800" i="1" dirty="0" smtClean="0"/>
              <a:t>Pyramid AND Egypt</a:t>
            </a:r>
            <a:endParaRPr lang="en-US" sz="1800" i="1" dirty="0" smtClean="0"/>
          </a:p>
          <a:p>
            <a:pPr eaLnBrk="1" hangingPunct="1"/>
            <a:r>
              <a:rPr lang="en-US" sz="3200" b="1" dirty="0" smtClean="0"/>
              <a:t>OR</a:t>
            </a:r>
            <a:r>
              <a:rPr lang="en-US" sz="3200" dirty="0" smtClean="0"/>
              <a:t> - At least one of the terms joined by "OR" must appear in the pages or documents. </a:t>
            </a:r>
            <a:r>
              <a:rPr lang="en-US" sz="2000" i="1" dirty="0" smtClean="0"/>
              <a:t>(expand</a:t>
            </a:r>
            <a:r>
              <a:rPr lang="en-US" sz="2000" i="1" dirty="0" smtClean="0"/>
              <a:t>)</a:t>
            </a:r>
          </a:p>
          <a:p>
            <a:pPr lvl="1" eaLnBrk="1" hangingPunct="1"/>
            <a:r>
              <a:rPr lang="en-US" sz="1800" i="1" dirty="0" smtClean="0"/>
              <a:t>Cars OR Automobiles</a:t>
            </a:r>
            <a:endParaRPr lang="en-US" sz="1800" dirty="0" smtClean="0"/>
          </a:p>
          <a:p>
            <a:pPr eaLnBrk="1" hangingPunct="1"/>
            <a:r>
              <a:rPr lang="en-US" sz="3200" b="1" dirty="0" smtClean="0"/>
              <a:t>NOT</a:t>
            </a:r>
            <a:r>
              <a:rPr lang="en-US" sz="3200" dirty="0" smtClean="0"/>
              <a:t> - The term(s) following "NOT" must not appear in the pages or documents. </a:t>
            </a:r>
            <a:r>
              <a:rPr lang="en-US" sz="2000" i="1" dirty="0" smtClean="0"/>
              <a:t>(narrow</a:t>
            </a:r>
            <a:r>
              <a:rPr lang="en-US" sz="2000" i="1" dirty="0" smtClean="0"/>
              <a:t>)</a:t>
            </a:r>
          </a:p>
          <a:p>
            <a:pPr lvl="1" eaLnBrk="1" hangingPunct="1"/>
            <a:r>
              <a:rPr lang="en-US" sz="1800" i="1" dirty="0" smtClean="0"/>
              <a:t>Miami NOT Dolphins</a:t>
            </a:r>
            <a:endParaRPr lang="en-US" sz="1800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4500" dirty="0" smtClean="0">
                <a:hlinkClick r:id="rId3"/>
              </a:rPr>
              <a:t>Subscription Databases</a:t>
            </a:r>
            <a:endParaRPr lang="en-US" sz="4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/>
          <p:cNvSpPr>
            <a:spLocks noGrp="1"/>
          </p:cNvSpPr>
          <p:nvPr>
            <p:ph type="title"/>
          </p:nvPr>
        </p:nvSpPr>
        <p:spPr>
          <a:xfrm>
            <a:off x="228600" y="533400"/>
            <a:ext cx="8915400" cy="1143000"/>
          </a:xfrm>
        </p:spPr>
        <p:txBody>
          <a:bodyPr/>
          <a:lstStyle/>
          <a:p>
            <a:r>
              <a:rPr lang="en-US" sz="4000" smtClean="0"/>
              <a:t>Keep track of sources to avoid plagiarism</a:t>
            </a:r>
          </a:p>
        </p:txBody>
      </p:sp>
      <p:sp>
        <p:nvSpPr>
          <p:cNvPr id="2765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Download / Print / Photocopy sources</a:t>
            </a:r>
          </a:p>
          <a:p>
            <a:r>
              <a:rPr lang="en-US" smtClean="0"/>
              <a:t>Index cards help keep sources organized.  On one side record bibliographic information, and on the other side take notes about the source.</a:t>
            </a:r>
          </a:p>
          <a:p>
            <a:r>
              <a:rPr lang="en-US" smtClean="0"/>
              <a:t>NoodleTools allows you to create Works Cited page and electronic notecards</a:t>
            </a:r>
          </a:p>
          <a:p>
            <a:r>
              <a:rPr lang="en-US" smtClean="0"/>
              <a:t>Databases are already cited; copy and paste to Works Cited page or enter into NoodleTools</a:t>
            </a:r>
          </a:p>
          <a:p>
            <a:r>
              <a:rPr lang="en-US" smtClean="0"/>
              <a:t>See Works Cited Word Template on Class Page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800" b="1" dirty="0" smtClean="0"/>
              <a:t>Information Seeking Strategies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Determine the </a:t>
            </a:r>
            <a:r>
              <a:rPr lang="en-US" sz="3600" u="sng" dirty="0" smtClean="0"/>
              <a:t>range of possible</a:t>
            </a:r>
            <a:r>
              <a:rPr lang="en-US" sz="3600" dirty="0" smtClean="0"/>
              <a:t> </a:t>
            </a:r>
            <a:r>
              <a:rPr lang="en-US" sz="3600" u="sng" dirty="0" smtClean="0"/>
              <a:t>sources</a:t>
            </a:r>
            <a:r>
              <a:rPr lang="en-US" sz="3600" dirty="0" smtClean="0"/>
              <a:t> of information </a:t>
            </a:r>
            <a:r>
              <a:rPr lang="en-US" sz="3600" b="1" i="1" dirty="0" smtClean="0"/>
              <a:t>(Brainstorm)</a:t>
            </a:r>
            <a:r>
              <a:rPr lang="en-US" sz="36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Evaluate the possible sources to determine the </a:t>
            </a:r>
            <a:r>
              <a:rPr lang="en-US" sz="3600" u="sng" dirty="0" smtClean="0"/>
              <a:t>best sources</a:t>
            </a:r>
            <a:r>
              <a:rPr lang="en-US" sz="3600" dirty="0" smtClean="0"/>
              <a:t> for this research </a:t>
            </a:r>
            <a:r>
              <a:rPr lang="en-US" sz="3600" dirty="0" smtClean="0"/>
              <a:t>project</a:t>
            </a:r>
            <a:endParaRPr lang="en-US" sz="3600" dirty="0" smtClean="0"/>
          </a:p>
          <a:p>
            <a:pPr eaLnBrk="1" hangingPunct="1">
              <a:lnSpc>
                <a:spcPct val="90000"/>
              </a:lnSpc>
            </a:pPr>
            <a:r>
              <a:rPr lang="en-US" sz="3600" dirty="0" smtClean="0"/>
              <a:t>Use a </a:t>
            </a:r>
            <a:r>
              <a:rPr lang="en-US" sz="3600" u="sng" dirty="0" smtClean="0"/>
              <a:t>variety of sources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0668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7300" dirty="0" smtClean="0"/>
              <a:t>Information Sources 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467600" cy="4343400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Print</a:t>
            </a:r>
            <a:r>
              <a:rPr lang="en-US" sz="4400" dirty="0" smtClean="0"/>
              <a:t> </a:t>
            </a:r>
            <a:r>
              <a:rPr lang="en-US" sz="3200" i="1" dirty="0" smtClean="0"/>
              <a:t>(Reference, books, periodicals and newspapers)</a:t>
            </a:r>
          </a:p>
          <a:p>
            <a:pPr eaLnBrk="1" hangingPunct="1"/>
            <a:r>
              <a:rPr lang="en-US" sz="4400" dirty="0" smtClean="0"/>
              <a:t>Online </a:t>
            </a:r>
            <a:r>
              <a:rPr lang="en-US" sz="3200" i="1" dirty="0" smtClean="0"/>
              <a:t>(access via the Internet)</a:t>
            </a:r>
          </a:p>
          <a:p>
            <a:pPr marL="1371600" lvl="2" indent="-457200" eaLnBrk="1" hangingPunct="1"/>
            <a:r>
              <a:rPr lang="en-US" sz="4000" b="1" dirty="0" smtClean="0"/>
              <a:t>eBooks</a:t>
            </a:r>
            <a:endParaRPr lang="en-US" sz="4000" b="1" dirty="0" smtClean="0"/>
          </a:p>
          <a:p>
            <a:pPr marL="1371600" lvl="2" indent="-457200" eaLnBrk="1" hangingPunct="1"/>
            <a:r>
              <a:rPr lang="en-US" sz="4000" b="1" dirty="0" smtClean="0"/>
              <a:t>Databases</a:t>
            </a:r>
            <a:endParaRPr lang="en-US" sz="4000" b="1" dirty="0" smtClean="0"/>
          </a:p>
          <a:p>
            <a:pPr marL="1371600" lvl="2" indent="-457200" eaLnBrk="1" hangingPunct="1"/>
            <a:r>
              <a:rPr lang="en-US" sz="4000" dirty="0" smtClean="0"/>
              <a:t>Websites / Google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 idx="4294967295"/>
          </p:nvPr>
        </p:nvSpPr>
        <p:spPr>
          <a:xfrm>
            <a:off x="381000" y="9906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2438400"/>
            <a:ext cx="8153400" cy="358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700" dirty="0" smtClean="0"/>
              <a:t>What is a subscription database and how does it differ from </a:t>
            </a:r>
            <a:r>
              <a:rPr lang="en-US" sz="3700" dirty="0" smtClean="0"/>
              <a:t>a Website?</a:t>
            </a:r>
            <a:endParaRPr lang="en-US" sz="3700" dirty="0" smtClean="0"/>
          </a:p>
          <a:p>
            <a:pPr eaLnBrk="1" hangingPunct="1">
              <a:lnSpc>
                <a:spcPct val="90000"/>
              </a:lnSpc>
            </a:pPr>
            <a:r>
              <a:rPr lang="en-US" sz="3700" dirty="0" smtClean="0"/>
              <a:t>Describe your past experiences </a:t>
            </a:r>
            <a:r>
              <a:rPr lang="en-US" sz="3700" dirty="0" smtClean="0"/>
              <a:t> </a:t>
            </a:r>
            <a:r>
              <a:rPr lang="en-US" sz="3700" dirty="0" smtClean="0"/>
              <a:t>searching for information </a:t>
            </a:r>
            <a:r>
              <a:rPr lang="en-US" sz="3700" dirty="0" smtClean="0"/>
              <a:t>using Google.  </a:t>
            </a:r>
          </a:p>
          <a:p>
            <a:pPr eaLnBrk="1" hangingPunct="1">
              <a:lnSpc>
                <a:spcPct val="90000"/>
              </a:lnSpc>
            </a:pPr>
            <a:endParaRPr lang="en-US" sz="3700" dirty="0" smtClean="0"/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2625"/>
            <a:ext cx="8229600" cy="1143000"/>
          </a:xfrm>
        </p:spPr>
        <p:txBody>
          <a:bodyPr/>
          <a:lstStyle/>
          <a:p>
            <a:r>
              <a:rPr lang="en-US" dirty="0" smtClean="0"/>
              <a:t>Locate Sources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33600"/>
            <a:ext cx="8001000" cy="4114800"/>
          </a:xfrm>
        </p:spPr>
        <p:txBody>
          <a:bodyPr/>
          <a:lstStyle/>
          <a:p>
            <a:r>
              <a:rPr lang="en-US" sz="3600" dirty="0" smtClean="0"/>
              <a:t>How can you find the required sources of information? </a:t>
            </a:r>
          </a:p>
          <a:p>
            <a:pPr lvl="1"/>
            <a:r>
              <a:rPr lang="en-US" sz="2800" dirty="0" smtClean="0"/>
              <a:t>BOOKS          </a:t>
            </a:r>
            <a:r>
              <a:rPr lang="en-US" sz="2800" dirty="0" smtClean="0">
                <a:hlinkClick r:id="rId3"/>
              </a:rPr>
              <a:t>School</a:t>
            </a:r>
            <a:r>
              <a:rPr lang="en-US" sz="2800" dirty="0" smtClean="0"/>
              <a:t> / </a:t>
            </a:r>
            <a:r>
              <a:rPr lang="en-US" sz="2800" dirty="0" smtClean="0">
                <a:hlinkClick r:id="rId4"/>
              </a:rPr>
              <a:t>Public Library</a:t>
            </a:r>
            <a:r>
              <a:rPr lang="en-US" sz="2800" dirty="0" smtClean="0"/>
              <a:t> </a:t>
            </a:r>
            <a:r>
              <a:rPr lang="en-US" sz="2800" dirty="0" smtClean="0"/>
              <a:t>/</a:t>
            </a:r>
            <a:r>
              <a:rPr lang="en-US" sz="2800" dirty="0" smtClean="0">
                <a:hlinkClick r:id="rId5"/>
              </a:rPr>
              <a:t>eBooks</a:t>
            </a:r>
            <a:endParaRPr lang="en-US" sz="2800" dirty="0" smtClean="0"/>
          </a:p>
          <a:p>
            <a:pPr lvl="1"/>
            <a:r>
              <a:rPr lang="en-US" sz="2800" dirty="0" smtClean="0"/>
              <a:t>DATABASES         School website</a:t>
            </a:r>
          </a:p>
          <a:p>
            <a:pPr lvl="2"/>
            <a:r>
              <a:rPr lang="en-US" sz="2200" dirty="0" smtClean="0"/>
              <a:t>My Account / Applications (to access all databases)</a:t>
            </a:r>
          </a:p>
          <a:p>
            <a:pPr lvl="2"/>
            <a:r>
              <a:rPr lang="en-US" sz="2200" b="1" dirty="0" smtClean="0">
                <a:hlinkClick r:id="rId6"/>
              </a:rPr>
              <a:t>Lord of the Flies Research Wiki</a:t>
            </a:r>
            <a:r>
              <a:rPr lang="en-US" sz="2200" dirty="0" smtClean="0"/>
              <a:t> (link on class page) </a:t>
            </a:r>
            <a:r>
              <a:rPr lang="en-US" sz="2200" dirty="0" smtClean="0"/>
              <a:t>  for </a:t>
            </a:r>
            <a:r>
              <a:rPr lang="en-US" sz="2200" dirty="0" smtClean="0"/>
              <a:t>databases specific for this research project</a:t>
            </a:r>
          </a:p>
          <a:p>
            <a:pPr lvl="1"/>
            <a:endParaRPr lang="en-US" dirty="0" smtClean="0">
              <a:latin typeface="Futura Bk BT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782888" y="3432175"/>
            <a:ext cx="533400" cy="3048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3449638" y="3952875"/>
            <a:ext cx="533400" cy="3048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6868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dirty="0" smtClean="0">
                <a:latin typeface="Futura Bk BT" pitchFamily="34" charset="0"/>
              </a:rPr>
              <a:t>Find Information Within Sources</a:t>
            </a:r>
            <a:endParaRPr lang="en-US" sz="4400" dirty="0">
              <a:latin typeface="Futura Bk BT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438400"/>
            <a:ext cx="4648200" cy="32766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dirty="0" smtClean="0">
                <a:latin typeface="Futura Bk BT" pitchFamily="34" charset="0"/>
              </a:rPr>
              <a:t>When using a database, the Internet or library catalog, what are the best keywords to use?</a:t>
            </a:r>
          </a:p>
        </p:txBody>
      </p:sp>
      <p:pic>
        <p:nvPicPr>
          <p:cNvPr id="21507" name="Picture 5" descr="C:\Program Files\Microsoft Office\Clipart\corpbas\j007874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362200"/>
            <a:ext cx="243541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5257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utura Bk BT" pitchFamily="34" charset="0"/>
                <a:ea typeface="+mj-ea"/>
                <a:cs typeface="+mj-cs"/>
              </a:rPr>
              <a:t>Keywords are the key to success!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Futura Bk BT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What are keywords?</a:t>
            </a:r>
          </a:p>
        </p:txBody>
      </p:sp>
      <p:sp>
        <p:nvSpPr>
          <p:cNvPr id="23554" name="Content Placeholder 4"/>
          <p:cNvSpPr>
            <a:spLocks noGrp="1"/>
          </p:cNvSpPr>
          <p:nvPr>
            <p:ph idx="1"/>
          </p:nvPr>
        </p:nvSpPr>
        <p:spPr>
          <a:xfrm>
            <a:off x="914400" y="2590800"/>
            <a:ext cx="8229600" cy="2667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600" i="1" dirty="0" smtClean="0"/>
              <a:t>Keywords are the word or words           that you type into the search box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600" i="1" dirty="0" smtClean="0"/>
              <a:t>The search engine looks for these words…..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smtClean="0"/>
              <a:t>TRANSLATE YOUR RESEARCH QUESTIONS INTO </a:t>
            </a:r>
            <a:r>
              <a:rPr lang="en-US" b="1" u="sng" dirty="0" smtClean="0"/>
              <a:t>KEYWORDS</a:t>
            </a:r>
            <a:endParaRPr lang="en-US" b="1" u="sng" dirty="0"/>
          </a:p>
        </p:txBody>
      </p:sp>
      <p:pic>
        <p:nvPicPr>
          <p:cNvPr id="21506" name="Picture 3" descr="youtube_logo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 l="4649" t="12387" r="4649" b="24774"/>
          <a:stretch>
            <a:fillRect/>
          </a:stretch>
        </p:blipFill>
        <p:spPr bwMode="auto">
          <a:xfrm>
            <a:off x="2133600" y="3124200"/>
            <a:ext cx="410457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5029200"/>
            <a:ext cx="8229600" cy="1143000"/>
          </a:xfrm>
          <a:prstGeom prst="rect">
            <a:avLst/>
          </a:prstGeom>
        </p:spPr>
        <p:txBody>
          <a:bodyPr lIns="0" rIns="0" bIns="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en-US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1509" name="Picture 5" descr="C:\Program Files\Microsoft Office\Clipart\corpbas\j0078743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3200400"/>
            <a:ext cx="142451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/>
          <a:lstStyle/>
          <a:p>
            <a:pPr eaLnBrk="1" hangingPunct="1"/>
            <a:r>
              <a:rPr lang="en-US" sz="6000" smtClean="0"/>
              <a:t>Identify Key</a:t>
            </a:r>
            <a:r>
              <a:rPr lang="en-US" sz="6000" u="sng" smtClean="0"/>
              <a:t>word</a:t>
            </a:r>
            <a:r>
              <a:rPr lang="en-US" sz="6000" smtClean="0"/>
              <a:t>s</a:t>
            </a:r>
          </a:p>
        </p:txBody>
      </p:sp>
      <p:sp>
        <p:nvSpPr>
          <p:cNvPr id="25602" name="Content Placeholder 4"/>
          <p:cNvSpPr>
            <a:spLocks noGrp="1"/>
          </p:cNvSpPr>
          <p:nvPr>
            <p:ph idx="1"/>
          </p:nvPr>
        </p:nvSpPr>
        <p:spPr>
          <a:xfrm>
            <a:off x="914400" y="2209800"/>
            <a:ext cx="7162800" cy="3962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600" dirty="0" smtClean="0"/>
              <a:t>Question . . .</a:t>
            </a:r>
          </a:p>
          <a:p>
            <a:pPr eaLnBrk="1" hangingPunct="1"/>
            <a:r>
              <a:rPr lang="en-US" sz="3600" i="1" dirty="0" smtClean="0"/>
              <a:t>Who founded Jonestown?</a:t>
            </a:r>
          </a:p>
          <a:p>
            <a:pPr lvl="1" eaLnBrk="1" hangingPunct="1"/>
            <a:r>
              <a:rPr lang="en-US" sz="3400" dirty="0" smtClean="0"/>
              <a:t>Keyword?</a:t>
            </a:r>
          </a:p>
          <a:p>
            <a:pPr eaLnBrk="1" hangingPunct="1"/>
            <a:r>
              <a:rPr lang="en-US" sz="3600" i="1" dirty="0" smtClean="0"/>
              <a:t>What is Apartheid?</a:t>
            </a:r>
          </a:p>
          <a:p>
            <a:pPr lvl="1" eaLnBrk="1" hangingPunct="1"/>
            <a:r>
              <a:rPr lang="en-US" sz="3400" dirty="0" smtClean="0"/>
              <a:t>Keyword?</a:t>
            </a:r>
          </a:p>
          <a:p>
            <a:pPr eaLnBrk="1" hangingPunct="1">
              <a:buFont typeface="Wingdings 2" pitchFamily="18" charset="2"/>
              <a:buNone/>
            </a:pPr>
            <a:endParaRPr lang="en-US" sz="3600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2922</TotalTime>
  <Words>826</Words>
  <Application>Microsoft Office PowerPoint</Application>
  <PresentationFormat>On-screen Show (4:3)</PresentationFormat>
  <Paragraphs>107</Paragraphs>
  <Slides>15</Slides>
  <Notes>15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Lord of the Flies  Research Project</vt:lpstr>
      <vt:lpstr>Information Seeking Strategies</vt:lpstr>
      <vt:lpstr>Information Sources  </vt:lpstr>
      <vt:lpstr>Discussion</vt:lpstr>
      <vt:lpstr>Locate Sources</vt:lpstr>
      <vt:lpstr>Find Information Within Sources</vt:lpstr>
      <vt:lpstr>What are keywords?</vt:lpstr>
      <vt:lpstr>TRANSLATE YOUR RESEARCH QUESTIONS INTO KEYWORDS</vt:lpstr>
      <vt:lpstr>Identify Keywords</vt:lpstr>
      <vt:lpstr>Phrases as Keywords</vt:lpstr>
      <vt:lpstr>Keyword vs. Subject</vt:lpstr>
      <vt:lpstr>Boolean Operators</vt:lpstr>
      <vt:lpstr>Boolean Operators</vt:lpstr>
      <vt:lpstr> Subscription Databases</vt:lpstr>
      <vt:lpstr>Keep track of sources to avoid plagiarism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 Research Project</dc:title>
  <dc:creator>MKnopp</dc:creator>
  <cp:lastModifiedBy>MKnopp</cp:lastModifiedBy>
  <cp:revision>288</cp:revision>
  <dcterms:created xsi:type="dcterms:W3CDTF">2010-01-03T19:35:24Z</dcterms:created>
  <dcterms:modified xsi:type="dcterms:W3CDTF">2012-02-27T05:53:10Z</dcterms:modified>
</cp:coreProperties>
</file>